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1" r:id="rId1"/>
  </p:sldMasterIdLst>
  <p:sldIdLst>
    <p:sldId id="256" r:id="rId2"/>
    <p:sldId id="258" r:id="rId3"/>
    <p:sldId id="321" r:id="rId4"/>
    <p:sldId id="270" r:id="rId5"/>
    <p:sldId id="285" r:id="rId6"/>
    <p:sldId id="293" r:id="rId7"/>
    <p:sldId id="303" r:id="rId8"/>
    <p:sldId id="313" r:id="rId9"/>
    <p:sldId id="320" r:id="rId10"/>
  </p:sldIdLst>
  <p:sldSz cx="9144000" cy="6858000" type="screen4x3"/>
  <p:notesSz cx="6858000" cy="9144000"/>
  <p:defaultTextStyle>
    <a:defPPr>
      <a:defRPr lang="de-A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3" autoAdjust="0"/>
    <p:restoredTop sz="94324" autoAdjust="0"/>
  </p:normalViewPr>
  <p:slideViewPr>
    <p:cSldViewPr showGuides="1">
      <p:cViewPr>
        <p:scale>
          <a:sx n="125" d="100"/>
          <a:sy n="125" d="100"/>
        </p:scale>
        <p:origin x="1450" y="-595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10765F-227D-4F80-B6B3-E0CC4BD00D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44C28210-00D8-42AD-BA4D-25E367B2D93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6DC1947-5DD4-42EE-B15F-7C253EFD26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521D2BB-E447-4F9F-9BDD-03FE96FF39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8907594-3A7E-4E0E-A3FC-44A51FA005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BC71F6-83BF-4236-BB7A-3D5D182D7228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3435525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35651F5-9545-4611-96EB-6830A9CF30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18FD9535-CD29-47F1-BB2E-D15E9B8A20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4572172-DD84-4A10-B1BB-9A727C0840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B57CD49-B2EB-48C3-9FA9-9204447D60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439178C-2A97-4371-A2C8-B2C24799F1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0B1888-DB1B-40BA-B823-A06EDEA435B5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22321022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F24D0D78-1058-45BC-B950-99231C95DFE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E1994620-9BA1-4DB5-BB4C-2A5B58CC7C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478F19D-FA86-481E-915F-E599B600F3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0E961C4-996F-4E33-88E8-969845D1E8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C15AAEF-2E8B-4DC8-928F-F3890DD1CE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C0ACE0-588F-4117-BD93-0BD8C19DB43C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5263653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F28A9FC-A50D-4106-8C8B-877E486E6C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497F1E5-1FE5-44A5-BC8F-A485EF40D3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6BFB9D8-0E20-41D3-98A7-BE42BC1B2C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C240020-9F61-4CFB-8E79-512F3D24EA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0D8DC37-8DB8-45D7-B8B7-03F9593AA5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28F585-A728-4131-B9E8-F1DAD5433F7E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3276921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1604B0-F602-4FBF-8710-34882CB52E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A940FCB-D6AF-4CE5-9F8D-753D354565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A67009B-2D9E-45C3-B94A-E1BBD0FB1B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2C955D4-2E0F-4C55-872F-05F6ECE1E9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5B9B62F-198A-4F6E-B6F4-B8246A788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F8E22A-65C0-4561-9209-615BD646DE13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26558526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9C91BE5-291C-4739-A449-A903BFE94A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8A409EC-29B6-4D3F-8C26-3A519494A3D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EB493E1-9A20-48CE-B5D4-5C6AB0AD16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329A359-F636-4B28-B2F5-8E61D2A71D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8AF7227-6987-4B63-A8D8-B6BD5015B4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2D6E809-A94D-4C43-B497-F70255D757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11570C-4624-4D3E-BE4C-A1878DDD5FFC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20614153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E6FCFE9-52B7-483C-A12D-1DC2D47697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9EA9F49-71A6-4F9E-80AE-F46867517E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AFC9DFE-8F92-42D3-834B-665A03AA4B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5AD7208-7C70-432E-8C7A-E702B2C22C1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CFA2F961-76C1-4751-BE5B-7D492C50C6E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DD7FC81E-4805-4281-8978-9B8C89B6F7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39E91BAA-4BC8-41F9-8CFE-3340D3796D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FBD1C1D3-07A2-48E5-8EC7-43B5999445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8E2286-9639-4B5E-8C1B-4CA89B4FEF09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7960078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92B3024-A9C7-4EE0-AFA2-813E2D0C0C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C91397C-5383-49F8-B29D-14344AA69D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10CE147-255A-4786-AF72-E5A0C38EDD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5459F29-8C1B-4B01-BD4A-B896D2ECDC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E2FE4C-EC64-47D4-9A35-0DFCF1B9E2D9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17871381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B02DC30-00F3-43B3-AD7A-F70F50F123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60F0CBA7-AB87-49D5-96E1-F8ABCC3516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D83614D-EB91-4F0D-BBC1-AE9C44892A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87A5CB-B467-418F-8CB6-AF169EBBD34F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19322643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5925482-45A3-47FB-8222-86C9DE0D40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856C3A4-625C-4172-AB61-592CD09512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AAFE40F-7325-46AF-8E24-93DC4A39A8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0D7C7FE-CC22-4F83-B772-9BE393FBCA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EEC4F85-53A6-4D1F-8E24-9DF3B2FA84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874091F-753A-4D95-A8D5-AC55D36F60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482707-3CEB-4F2A-B65D-45E417795F9B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3010417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90F4850-FA09-4D45-9532-FB49FE43A7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40A52C83-EF14-47D2-BEA0-5E3A6356265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188B62F1-3E40-4656-B249-B5BE106B42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8F88407-3DF4-417D-91BC-548CEE613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2DDD3F6-1DF3-4E93-8B79-825D3CB351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alt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BAE307B-FA38-489B-8699-740666C326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E3EC9F-E5D0-4AC6-84F7-5452C8E47192}" type="slidenum">
              <a:rPr lang="de-AT" altLang="de-DE"/>
              <a:pPr/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3045184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>
            <a:extLst>
              <a:ext uri="{FF2B5EF4-FFF2-40B4-BE49-F238E27FC236}">
                <a16:creationId xmlns:a16="http://schemas.microsoft.com/office/drawing/2014/main" id="{F1EFB1DC-CB91-40A7-BD32-A8C2A3B0B9F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AT" altLang="de-DE"/>
              <a:t>Titelmasterformat durch Klicken bearbeiten</a:t>
            </a:r>
          </a:p>
        </p:txBody>
      </p:sp>
      <p:sp>
        <p:nvSpPr>
          <p:cNvPr id="128003" name="Rectangle 3">
            <a:extLst>
              <a:ext uri="{FF2B5EF4-FFF2-40B4-BE49-F238E27FC236}">
                <a16:creationId xmlns:a16="http://schemas.microsoft.com/office/drawing/2014/main" id="{91C74DC5-4407-4886-B638-C4C7CD62A95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AT" altLang="de-DE"/>
              <a:t>Textmasterformate durch Klicken bearbeiten</a:t>
            </a:r>
          </a:p>
          <a:p>
            <a:pPr lvl="1"/>
            <a:r>
              <a:rPr lang="de-AT" altLang="de-DE"/>
              <a:t>Zweite Ebene</a:t>
            </a:r>
          </a:p>
          <a:p>
            <a:pPr lvl="2"/>
            <a:r>
              <a:rPr lang="de-AT" altLang="de-DE"/>
              <a:t>Dritte Ebene</a:t>
            </a:r>
          </a:p>
          <a:p>
            <a:pPr lvl="3"/>
            <a:r>
              <a:rPr lang="de-AT" altLang="de-DE"/>
              <a:t>Vierte Ebene</a:t>
            </a:r>
          </a:p>
          <a:p>
            <a:pPr lvl="4"/>
            <a:r>
              <a:rPr lang="de-AT" altLang="de-DE"/>
              <a:t>Fünfte Ebene</a:t>
            </a:r>
          </a:p>
        </p:txBody>
      </p:sp>
      <p:sp>
        <p:nvSpPr>
          <p:cNvPr id="128004" name="Rectangle 4">
            <a:extLst>
              <a:ext uri="{FF2B5EF4-FFF2-40B4-BE49-F238E27FC236}">
                <a16:creationId xmlns:a16="http://schemas.microsoft.com/office/drawing/2014/main" id="{3F1DF993-BE40-42C5-960B-9A31963CAFBD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de-AT" altLang="de-DE"/>
          </a:p>
        </p:txBody>
      </p:sp>
      <p:sp>
        <p:nvSpPr>
          <p:cNvPr id="128005" name="Rectangle 5">
            <a:extLst>
              <a:ext uri="{FF2B5EF4-FFF2-40B4-BE49-F238E27FC236}">
                <a16:creationId xmlns:a16="http://schemas.microsoft.com/office/drawing/2014/main" id="{DE47E3DB-3EF2-4A60-8A70-0F63BB867878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de-AT" altLang="de-DE"/>
          </a:p>
        </p:txBody>
      </p:sp>
      <p:sp>
        <p:nvSpPr>
          <p:cNvPr id="128006" name="Rectangle 6">
            <a:extLst>
              <a:ext uri="{FF2B5EF4-FFF2-40B4-BE49-F238E27FC236}">
                <a16:creationId xmlns:a16="http://schemas.microsoft.com/office/drawing/2014/main" id="{2D9BD10A-3066-4A34-8CAE-81BF3557157E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5EDDD16-CBDF-47AE-B6D3-1A740AB3D9AB}" type="slidenum">
              <a:rPr lang="de-AT" altLang="de-DE"/>
              <a:pPr/>
              <a:t>‹Nr.›</a:t>
            </a:fld>
            <a:endParaRPr lang="de-AT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3882BF66-8A39-4792-A7CA-E9A3021D56AC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anchor="ctr"/>
          <a:lstStyle/>
          <a:p>
            <a:r>
              <a:rPr lang="de-AT" altLang="de-DE" sz="44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Book" panose="020B0503020102020204" pitchFamily="34" charset="0"/>
              </a:rPr>
              <a:t>Fotografieren</a:t>
            </a:r>
            <a:br>
              <a:rPr lang="de-AT" altLang="de-DE" sz="44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Book" panose="020B0503020102020204" pitchFamily="34" charset="0"/>
              </a:rPr>
            </a:br>
            <a:r>
              <a:rPr lang="de-AT" altLang="de-DE" sz="44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Book" panose="020B0503020102020204" pitchFamily="34" charset="0"/>
              </a:rPr>
              <a:t> Worauf es ankommt</a:t>
            </a:r>
          </a:p>
        </p:txBody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id="{83853CEC-C440-4DA0-9760-F3B5840DAD4E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endParaRPr lang="de-DE" altLang="de-DE" sz="32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5">
            <a:extLst>
              <a:ext uri="{FF2B5EF4-FFF2-40B4-BE49-F238E27FC236}">
                <a16:creationId xmlns:a16="http://schemas.microsoft.com/office/drawing/2014/main" id="{73363F2F-0C9D-40B8-8E6B-200DEED4E48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AT" altLang="de-DE"/>
              <a:t>Empfindlichkeit (ISO/ASA)</a:t>
            </a:r>
          </a:p>
        </p:txBody>
      </p:sp>
      <p:sp>
        <p:nvSpPr>
          <p:cNvPr id="4102" name="Rectangle 6">
            <a:extLst>
              <a:ext uri="{FF2B5EF4-FFF2-40B4-BE49-F238E27FC236}">
                <a16:creationId xmlns:a16="http://schemas.microsoft.com/office/drawing/2014/main" id="{3F46BC8D-149E-4AC6-B91F-9E13D6B29B0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de-AT" altLang="de-DE" sz="2800" dirty="0"/>
              <a:t>Hohe Empfindlichkeit</a:t>
            </a:r>
          </a:p>
          <a:p>
            <a:pPr lvl="1">
              <a:lnSpc>
                <a:spcPct val="80000"/>
              </a:lnSpc>
            </a:pPr>
            <a:r>
              <a:rPr lang="de-AT" altLang="de-DE" sz="2400" dirty="0"/>
              <a:t>Kürzere Belichtungszeit</a:t>
            </a:r>
          </a:p>
          <a:p>
            <a:pPr lvl="1">
              <a:lnSpc>
                <a:spcPct val="80000"/>
              </a:lnSpc>
            </a:pPr>
            <a:r>
              <a:rPr lang="de-AT" altLang="de-DE" sz="2400" dirty="0"/>
              <a:t>Aber mehr Bildrauschen (Körnung)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10F70C1-E241-4392-B11B-5F1D9CF697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lnSpc>
                <a:spcPct val="80000"/>
              </a:lnSpc>
            </a:pPr>
            <a:r>
              <a:rPr lang="de-AT" altLang="de-DE" sz="2800" dirty="0"/>
              <a:t>Unterschiede bei Kameras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355C2B7-14F6-4E04-82AB-53CB129C9F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lnSpc>
                <a:spcPct val="80000"/>
              </a:lnSpc>
            </a:pPr>
            <a:r>
              <a:rPr lang="de-AT" altLang="de-DE" sz="2800" dirty="0"/>
              <a:t>Kompakte Digitalkameras</a:t>
            </a:r>
          </a:p>
          <a:p>
            <a:pPr lvl="1">
              <a:lnSpc>
                <a:spcPct val="80000"/>
              </a:lnSpc>
            </a:pPr>
            <a:r>
              <a:rPr lang="de-AT" altLang="de-DE" sz="2400" dirty="0"/>
              <a:t>Kleiner Sensor</a:t>
            </a:r>
          </a:p>
          <a:p>
            <a:pPr lvl="1">
              <a:lnSpc>
                <a:spcPct val="80000"/>
              </a:lnSpc>
            </a:pPr>
            <a:r>
              <a:rPr lang="de-AT" altLang="de-DE" sz="2400" dirty="0"/>
              <a:t>Rauscharme Bilder nur bei geringen ISO Werten</a:t>
            </a:r>
          </a:p>
          <a:p>
            <a:pPr lvl="0">
              <a:lnSpc>
                <a:spcPct val="80000"/>
              </a:lnSpc>
            </a:pPr>
            <a:r>
              <a:rPr lang="de-AT" altLang="de-DE" sz="2800" dirty="0"/>
              <a:t>Digitale Spiegelreflexkameras (SLR) </a:t>
            </a:r>
          </a:p>
          <a:p>
            <a:pPr lvl="1">
              <a:lnSpc>
                <a:spcPct val="80000"/>
              </a:lnSpc>
            </a:pPr>
            <a:r>
              <a:rPr lang="de-AT" altLang="de-DE" sz="2400" dirty="0"/>
              <a:t>Größerer Sensor</a:t>
            </a:r>
          </a:p>
          <a:p>
            <a:pPr lvl="1">
              <a:lnSpc>
                <a:spcPct val="80000"/>
              </a:lnSpc>
            </a:pPr>
            <a:r>
              <a:rPr lang="de-AT" altLang="de-DE" sz="2400" dirty="0"/>
              <a:t>Rauscharme Bilder auch bei höheren ISO-Werten</a:t>
            </a:r>
          </a:p>
          <a:p>
            <a:pPr lvl="0">
              <a:lnSpc>
                <a:spcPct val="80000"/>
              </a:lnSpc>
            </a:pPr>
            <a:r>
              <a:rPr lang="de-AT" altLang="de-DE" sz="2800" dirty="0"/>
              <a:t>Analoge Kameras (35mm Film)</a:t>
            </a:r>
          </a:p>
          <a:p>
            <a:pPr lvl="1">
              <a:lnSpc>
                <a:spcPct val="80000"/>
              </a:lnSpc>
            </a:pPr>
            <a:r>
              <a:rPr lang="de-AT" altLang="de-DE" sz="2400" dirty="0"/>
              <a:t>Optimal für Nachtaufnahmen mit sehr hohen ISO-Werten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517958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4">
            <a:extLst>
              <a:ext uri="{FF2B5EF4-FFF2-40B4-BE49-F238E27FC236}">
                <a16:creationId xmlns:a16="http://schemas.microsoft.com/office/drawing/2014/main" id="{5731C59A-3B32-4B2F-9221-B45F2DBDC35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AT" altLang="de-DE" dirty="0"/>
              <a:t>Blende</a:t>
            </a:r>
          </a:p>
        </p:txBody>
      </p:sp>
      <p:sp>
        <p:nvSpPr>
          <p:cNvPr id="16389" name="Rectangle 5">
            <a:extLst>
              <a:ext uri="{FF2B5EF4-FFF2-40B4-BE49-F238E27FC236}">
                <a16:creationId xmlns:a16="http://schemas.microsoft.com/office/drawing/2014/main" id="{F538BB3A-4774-46F2-AEC4-BC908A3873A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altLang="de-DE"/>
              <a:t>Loch mit Lamellen im Objektiv. </a:t>
            </a:r>
          </a:p>
          <a:p>
            <a:r>
              <a:rPr lang="de-AT" altLang="de-DE"/>
              <a:t>Blendenzahl gibt Lichtverhältnis zu Objektiv ohne Blendenvorrichtung an.</a:t>
            </a:r>
          </a:p>
          <a:p>
            <a:r>
              <a:rPr lang="de-AT" altLang="de-DE"/>
              <a:t>Größte Blende</a:t>
            </a:r>
          </a:p>
          <a:p>
            <a:pPr lvl="1"/>
            <a:r>
              <a:rPr lang="de-AT" altLang="de-DE"/>
              <a:t>Loch am größten</a:t>
            </a:r>
          </a:p>
          <a:p>
            <a:pPr lvl="1"/>
            <a:r>
              <a:rPr lang="de-AT" altLang="de-DE"/>
              <a:t>kleinste Blendenzahl</a:t>
            </a:r>
          </a:p>
          <a:p>
            <a:pPr lvl="1"/>
            <a:r>
              <a:rPr lang="de-AT" altLang="de-DE"/>
              <a:t>Geringe Tiefenschärfe</a:t>
            </a:r>
          </a:p>
          <a:p>
            <a:pPr lvl="2"/>
            <a:r>
              <a:rPr lang="de-AT" altLang="de-DE"/>
              <a:t>Foto wirkt 3-dimensional, bekommt Tiefe</a:t>
            </a:r>
          </a:p>
          <a:p>
            <a:pPr lvl="1"/>
            <a:r>
              <a:rPr lang="de-AT" altLang="de-DE"/>
              <a:t>Mehr Licht, daher kürzere Belichtungszeit möglich</a:t>
            </a:r>
          </a:p>
          <a:p>
            <a:pPr lvl="2"/>
            <a:r>
              <a:rPr lang="de-AT" altLang="de-DE"/>
              <a:t>gut für Porträts, Hintergrund verschwimmt</a:t>
            </a:r>
          </a:p>
          <a:p>
            <a:r>
              <a:rPr lang="de-AT" altLang="de-DE"/>
              <a:t>Kleine Blende</a:t>
            </a:r>
          </a:p>
          <a:p>
            <a:pPr lvl="1"/>
            <a:r>
              <a:rPr lang="de-AT" altLang="de-DE"/>
              <a:t>Vordergrund und Hintergrund scharf</a:t>
            </a:r>
          </a:p>
          <a:p>
            <a:pPr lvl="2"/>
            <a:r>
              <a:rPr lang="de-AT" altLang="de-DE"/>
              <a:t>Landschaftsaufnahmen</a:t>
            </a:r>
          </a:p>
          <a:p>
            <a:pPr lvl="2"/>
            <a:r>
              <a:rPr lang="de-AT" altLang="de-DE"/>
              <a:t>Architektur</a:t>
            </a:r>
          </a:p>
          <a:p>
            <a:pPr lvl="1"/>
            <a:r>
              <a:rPr lang="de-AT" altLang="de-DE"/>
              <a:t>Blendensterne: Lichtquellen in der Nacht sternförmig (Stativ verwenden!)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Rectangle 4">
            <a:extLst>
              <a:ext uri="{FF2B5EF4-FFF2-40B4-BE49-F238E27FC236}">
                <a16:creationId xmlns:a16="http://schemas.microsoft.com/office/drawing/2014/main" id="{20A8B005-6FE3-415E-AF88-B21F30A7EB3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AT" altLang="de-DE"/>
              <a:t>Belichtungszeit</a:t>
            </a:r>
          </a:p>
        </p:txBody>
      </p:sp>
      <p:sp>
        <p:nvSpPr>
          <p:cNvPr id="31749" name="Rectangle 5">
            <a:extLst>
              <a:ext uri="{FF2B5EF4-FFF2-40B4-BE49-F238E27FC236}">
                <a16:creationId xmlns:a16="http://schemas.microsoft.com/office/drawing/2014/main" id="{7A5208FA-1633-49EC-AF55-AE4F0EAA1DF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de-AT" altLang="de-DE"/>
              <a:t>Abhängig von</a:t>
            </a:r>
          </a:p>
          <a:p>
            <a:pPr lvl="1">
              <a:lnSpc>
                <a:spcPct val="90000"/>
              </a:lnSpc>
            </a:pPr>
            <a:r>
              <a:rPr lang="de-AT" altLang="de-DE"/>
              <a:t>Blende</a:t>
            </a:r>
          </a:p>
          <a:p>
            <a:pPr lvl="1">
              <a:lnSpc>
                <a:spcPct val="90000"/>
              </a:lnSpc>
            </a:pPr>
            <a:r>
              <a:rPr lang="de-AT" altLang="de-DE"/>
              <a:t>Empfindlichkeit (ISO)</a:t>
            </a:r>
          </a:p>
          <a:p>
            <a:pPr>
              <a:lnSpc>
                <a:spcPct val="90000"/>
              </a:lnSpc>
            </a:pPr>
            <a:r>
              <a:rPr lang="de-AT" altLang="de-DE"/>
              <a:t>Zu lange Belichtungszeit</a:t>
            </a:r>
          </a:p>
          <a:p>
            <a:pPr lvl="1">
              <a:lnSpc>
                <a:spcPct val="90000"/>
              </a:lnSpc>
            </a:pPr>
            <a:r>
              <a:rPr lang="de-AT" altLang="de-DE"/>
              <a:t>Bild kann verwackeln</a:t>
            </a:r>
          </a:p>
          <a:p>
            <a:pPr lvl="1">
              <a:lnSpc>
                <a:spcPct val="90000"/>
              </a:lnSpc>
            </a:pPr>
            <a:r>
              <a:rPr lang="de-AT" altLang="de-DE"/>
              <a:t>Bild wird überbelichtet</a:t>
            </a:r>
          </a:p>
          <a:p>
            <a:pPr>
              <a:lnSpc>
                <a:spcPct val="90000"/>
              </a:lnSpc>
            </a:pPr>
            <a:r>
              <a:rPr lang="de-AT" altLang="de-DE"/>
              <a:t>Zeitautomatik ( Einstellung „A“ für „Aperture Priority“) stellt Zeit bei manuell gewählter Blende automatisch ein.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Rectangle 4">
            <a:extLst>
              <a:ext uri="{FF2B5EF4-FFF2-40B4-BE49-F238E27FC236}">
                <a16:creationId xmlns:a16="http://schemas.microsoft.com/office/drawing/2014/main" id="{0DBC96FE-0B35-42B9-AFD3-1D0E3C6CB3A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AT" altLang="de-DE"/>
              <a:t>Brennweite</a:t>
            </a:r>
          </a:p>
        </p:txBody>
      </p:sp>
      <p:sp>
        <p:nvSpPr>
          <p:cNvPr id="39941" name="Rectangle 5">
            <a:extLst>
              <a:ext uri="{FF2B5EF4-FFF2-40B4-BE49-F238E27FC236}">
                <a16:creationId xmlns:a16="http://schemas.microsoft.com/office/drawing/2014/main" id="{9FC3EF15-009C-419F-949F-208AB63564F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ebdings" panose="05030102010509060703" pitchFamily="18" charset="2"/>
              <a:buChar char=""/>
            </a:pPr>
            <a:r>
              <a:rPr lang="de-AT" altLang="de-DE" sz="2400" dirty="0"/>
              <a:t>Lange Brennweite</a:t>
            </a:r>
          </a:p>
          <a:p>
            <a:pPr lvl="1">
              <a:lnSpc>
                <a:spcPct val="90000"/>
              </a:lnSpc>
              <a:buFont typeface="Webdings" panose="05030102010509060703" pitchFamily="18" charset="2"/>
              <a:buChar char=""/>
            </a:pPr>
            <a:r>
              <a:rPr lang="de-AT" altLang="de-DE" sz="2000" dirty="0"/>
              <a:t>kleiner Bildausschnitt (Zoom)</a:t>
            </a:r>
            <a:endParaRPr lang="en-US" altLang="de-DE" sz="2000" dirty="0"/>
          </a:p>
          <a:p>
            <a:pPr lvl="1">
              <a:lnSpc>
                <a:spcPct val="90000"/>
              </a:lnSpc>
              <a:buFont typeface="Webdings" panose="05030102010509060703" pitchFamily="18" charset="2"/>
              <a:buChar char=""/>
            </a:pPr>
            <a:r>
              <a:rPr lang="de-AT" altLang="de-DE" sz="2000" dirty="0"/>
              <a:t>Bild kann schneller verwackeln</a:t>
            </a:r>
          </a:p>
          <a:p>
            <a:pPr lvl="1">
              <a:lnSpc>
                <a:spcPct val="90000"/>
              </a:lnSpc>
              <a:buFont typeface="Webdings" panose="05030102010509060703" pitchFamily="18" charset="2"/>
              <a:buChar char=""/>
            </a:pPr>
            <a:r>
              <a:rPr lang="de-AT" altLang="de-DE" sz="2000" dirty="0"/>
              <a:t>Lichtstärke nimmt ab...</a:t>
            </a:r>
          </a:p>
          <a:p>
            <a:pPr lvl="1">
              <a:lnSpc>
                <a:spcPct val="90000"/>
              </a:lnSpc>
              <a:buFont typeface="Webdings" panose="05030102010509060703" pitchFamily="18" charset="2"/>
              <a:buChar char=""/>
            </a:pPr>
            <a:r>
              <a:rPr lang="de-AT" altLang="de-DE" sz="2000" dirty="0"/>
              <a:t>...Belichtungszeit sollte trotzdem kürzer sein (Faustregel: höchstens Kehrwert der Brennweite).</a:t>
            </a:r>
          </a:p>
          <a:p>
            <a:pPr>
              <a:lnSpc>
                <a:spcPct val="90000"/>
              </a:lnSpc>
              <a:buFont typeface="Webdings" panose="05030102010509060703" pitchFamily="18" charset="2"/>
              <a:buChar char=""/>
            </a:pPr>
            <a:r>
              <a:rPr lang="de-AT" altLang="de-DE" sz="2400" dirty="0"/>
              <a:t>Analog – Digital</a:t>
            </a:r>
          </a:p>
          <a:p>
            <a:pPr lvl="1">
              <a:lnSpc>
                <a:spcPct val="90000"/>
              </a:lnSpc>
              <a:buFont typeface="Webdings" panose="05030102010509060703" pitchFamily="18" charset="2"/>
              <a:buChar char=""/>
            </a:pPr>
            <a:r>
              <a:rPr lang="de-AT" altLang="de-DE" sz="2000" dirty="0"/>
              <a:t>Sensor meist kleiner als Film: kleinerer Bildausschnitt bei gleicher Brennweite. Brennweite muss umgerechnet werden (kleinere Brennweite für gleiches Ergebnis).</a:t>
            </a:r>
          </a:p>
          <a:p>
            <a:pPr>
              <a:lnSpc>
                <a:spcPct val="90000"/>
              </a:lnSpc>
              <a:buFont typeface="Webdings" panose="05030102010509060703" pitchFamily="18" charset="2"/>
              <a:buChar char=""/>
            </a:pPr>
            <a:r>
              <a:rPr lang="de-AT" altLang="de-DE" sz="2400" dirty="0"/>
              <a:t>Natürlicher Blickwinkel:</a:t>
            </a:r>
          </a:p>
          <a:p>
            <a:pPr lvl="1">
              <a:lnSpc>
                <a:spcPct val="90000"/>
              </a:lnSpc>
              <a:buFont typeface="Webdings" panose="05030102010509060703" pitchFamily="18" charset="2"/>
              <a:buChar char=""/>
            </a:pPr>
            <a:r>
              <a:rPr lang="de-AT" altLang="de-DE" sz="2000" dirty="0"/>
              <a:t>50mm bei Analogkameras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80" name="Rectangle 4">
            <a:extLst>
              <a:ext uri="{FF2B5EF4-FFF2-40B4-BE49-F238E27FC236}">
                <a16:creationId xmlns:a16="http://schemas.microsoft.com/office/drawing/2014/main" id="{C9BB12FA-B593-4ED6-A27B-6EFAE36684B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AT" altLang="de-DE"/>
              <a:t>Objektive</a:t>
            </a:r>
          </a:p>
        </p:txBody>
      </p:sp>
      <p:sp>
        <p:nvSpPr>
          <p:cNvPr id="50181" name="Rectangle 5">
            <a:extLst>
              <a:ext uri="{FF2B5EF4-FFF2-40B4-BE49-F238E27FC236}">
                <a16:creationId xmlns:a16="http://schemas.microsoft.com/office/drawing/2014/main" id="{DC890576-7CE3-4082-9156-EE3EF2F4510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de-AT" altLang="de-DE" sz="2800"/>
              <a:t>Billige Objektive Schwachpunkt günstiger SLR-Komplettangebote </a:t>
            </a:r>
          </a:p>
          <a:p>
            <a:pPr lvl="1">
              <a:lnSpc>
                <a:spcPct val="80000"/>
              </a:lnSpc>
            </a:pPr>
            <a:r>
              <a:rPr lang="de-AT" altLang="de-DE" sz="2400"/>
              <a:t>Blende, Verzerrungen und Verdunklung (Vignette) am Bildrand</a:t>
            </a:r>
          </a:p>
          <a:p>
            <a:pPr>
              <a:lnSpc>
                <a:spcPct val="80000"/>
              </a:lnSpc>
            </a:pPr>
            <a:r>
              <a:rPr lang="de-AT" altLang="de-DE" sz="2800"/>
              <a:t>Lichtstarke Objektive (besonders große Blende) teuer.</a:t>
            </a:r>
          </a:p>
          <a:p>
            <a:pPr>
              <a:lnSpc>
                <a:spcPct val="80000"/>
              </a:lnSpc>
            </a:pPr>
            <a:r>
              <a:rPr lang="de-AT" altLang="de-DE" sz="2800"/>
              <a:t>Großer Zoombereich</a:t>
            </a:r>
          </a:p>
          <a:p>
            <a:pPr lvl="1">
              <a:lnSpc>
                <a:spcPct val="80000"/>
              </a:lnSpc>
            </a:pPr>
            <a:r>
              <a:rPr lang="de-AT" altLang="de-DE" sz="2400"/>
              <a:t>Objektive meist minderwertiger</a:t>
            </a:r>
          </a:p>
          <a:p>
            <a:pPr lvl="1">
              <a:lnSpc>
                <a:spcPct val="80000"/>
              </a:lnSpc>
            </a:pPr>
            <a:r>
              <a:rPr lang="de-AT" altLang="de-DE" sz="2400"/>
              <a:t>flexibler</a:t>
            </a:r>
          </a:p>
          <a:p>
            <a:pPr>
              <a:lnSpc>
                <a:spcPct val="80000"/>
              </a:lnSpc>
            </a:pPr>
            <a:r>
              <a:rPr lang="de-AT" altLang="de-DE" sz="2800"/>
              <a:t>Fixbrennweite </a:t>
            </a:r>
          </a:p>
          <a:p>
            <a:pPr lvl="1">
              <a:lnSpc>
                <a:spcPct val="80000"/>
              </a:lnSpc>
            </a:pPr>
            <a:r>
              <a:rPr lang="de-AT" altLang="de-DE" sz="2400"/>
              <a:t>Qualitativ besser bei gleichem Preis</a:t>
            </a:r>
          </a:p>
          <a:p>
            <a:pPr lvl="1">
              <a:lnSpc>
                <a:spcPct val="80000"/>
              </a:lnSpc>
            </a:pPr>
            <a:r>
              <a:rPr lang="de-AT" altLang="de-DE" sz="2400"/>
              <a:t>Umständlicher - mehrere Objektive nötig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20" name="Rectangle 4">
            <a:extLst>
              <a:ext uri="{FF2B5EF4-FFF2-40B4-BE49-F238E27FC236}">
                <a16:creationId xmlns:a16="http://schemas.microsoft.com/office/drawing/2014/main" id="{1903BE9C-51C6-4CBE-BAA8-1C7F84B9744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AT" altLang="de-DE"/>
              <a:t>Der Megapixel-Wahnsinn</a:t>
            </a:r>
          </a:p>
        </p:txBody>
      </p:sp>
      <p:sp>
        <p:nvSpPr>
          <p:cNvPr id="60421" name="Rectangle 5">
            <a:extLst>
              <a:ext uri="{FF2B5EF4-FFF2-40B4-BE49-F238E27FC236}">
                <a16:creationId xmlns:a16="http://schemas.microsoft.com/office/drawing/2014/main" id="{5137A3DB-F957-4E3C-AAD0-1DD67444ED6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altLang="de-DE" sz="2800"/>
              <a:t>Viele Megapixel</a:t>
            </a:r>
          </a:p>
          <a:p>
            <a:pPr lvl="1"/>
            <a:r>
              <a:rPr lang="de-AT" altLang="de-DE" sz="2400"/>
              <a:t>nur mehr Details, wenn das Bild gestochen scharf ist und nicht rauscht.</a:t>
            </a:r>
          </a:p>
          <a:p>
            <a:pPr lvl="1"/>
            <a:r>
              <a:rPr lang="de-AT" altLang="de-DE" sz="2400"/>
              <a:t>Mehr Rezeptoren auf dem Sensor: Höheres Bildrauschen</a:t>
            </a:r>
          </a:p>
          <a:p>
            <a:pPr lvl="1"/>
            <a:r>
              <a:rPr lang="de-AT" altLang="de-DE" sz="2400"/>
              <a:t>Rezeptoren kleiner</a:t>
            </a:r>
          </a:p>
          <a:p>
            <a:r>
              <a:rPr lang="de-AT" altLang="de-DE" sz="2800"/>
              <a:t>Besser in ein gutes Objektiv investieren und bei der Kamera das Vorgängermodell mit etwas weniger Megapixel günstig erwerben.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9" name="Rectangle 5">
            <a:extLst>
              <a:ext uri="{FF2B5EF4-FFF2-40B4-BE49-F238E27FC236}">
                <a16:creationId xmlns:a16="http://schemas.microsoft.com/office/drawing/2014/main" id="{18A9AFF6-9AC1-4911-8C8F-29AB82A33E7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AT" altLang="de-DE"/>
              <a:t>Vergleich Analog - Digital</a:t>
            </a:r>
          </a:p>
        </p:txBody>
      </p:sp>
      <p:sp>
        <p:nvSpPr>
          <p:cNvPr id="67590" name="Rectangle 6">
            <a:extLst>
              <a:ext uri="{FF2B5EF4-FFF2-40B4-BE49-F238E27FC236}">
                <a16:creationId xmlns:a16="http://schemas.microsoft.com/office/drawing/2014/main" id="{C9C5E513-749C-4990-B546-CFDC0410F06F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de-AT" altLang="de-DE" sz="1600"/>
              <a:t>Analog</a:t>
            </a:r>
          </a:p>
          <a:p>
            <a:pPr>
              <a:lnSpc>
                <a:spcPct val="80000"/>
              </a:lnSpc>
            </a:pPr>
            <a:r>
              <a:rPr lang="de-AT" altLang="de-DE" sz="1600"/>
              <a:t>Gebrauchte analoge Spiegelreflexkameras fast geschenkt. </a:t>
            </a:r>
          </a:p>
          <a:p>
            <a:pPr>
              <a:lnSpc>
                <a:spcPct val="80000"/>
              </a:lnSpc>
            </a:pPr>
            <a:r>
              <a:rPr lang="de-AT" altLang="de-DE" sz="1600"/>
              <a:t>Grosse Auswahl an Gebrauchtobjektiven. Gut und erschwinglich: lichtstarkes Objektiv mit manuellem Fokus und Fixbrennweite.</a:t>
            </a:r>
          </a:p>
          <a:p>
            <a:pPr>
              <a:lnSpc>
                <a:spcPct val="80000"/>
              </a:lnSpc>
            </a:pPr>
            <a:r>
              <a:rPr lang="de-AT" altLang="de-DE" sz="1600"/>
              <a:t>Weniger Bildrauschen bei vergleichbarer Empfindlichkeit.</a:t>
            </a:r>
          </a:p>
          <a:p>
            <a:pPr>
              <a:lnSpc>
                <a:spcPct val="80000"/>
              </a:lnSpc>
            </a:pPr>
            <a:r>
              <a:rPr lang="de-AT" altLang="de-DE" sz="1600"/>
              <a:t>Prktisch keine Auslöseverzögerung.</a:t>
            </a:r>
          </a:p>
          <a:p>
            <a:pPr>
              <a:lnSpc>
                <a:spcPct val="80000"/>
              </a:lnSpc>
            </a:pPr>
            <a:r>
              <a:rPr lang="de-AT" altLang="de-DE" sz="1600"/>
              <a:t>Kosten und Zeitaufwand für Filme und Entwicklung.</a:t>
            </a:r>
          </a:p>
          <a:p>
            <a:pPr>
              <a:lnSpc>
                <a:spcPct val="80000"/>
              </a:lnSpc>
            </a:pPr>
            <a:r>
              <a:rPr lang="de-AT" altLang="de-DE" sz="1600"/>
              <a:t>Auf einen Film passen nur wenige Fotos.</a:t>
            </a:r>
          </a:p>
          <a:p>
            <a:pPr>
              <a:lnSpc>
                <a:spcPct val="80000"/>
              </a:lnSpc>
            </a:pPr>
            <a:r>
              <a:rPr lang="de-AT" altLang="de-DE" sz="1600"/>
              <a:t>Auflösung nur durch Optik begrenzt.</a:t>
            </a:r>
          </a:p>
        </p:txBody>
      </p:sp>
      <p:sp>
        <p:nvSpPr>
          <p:cNvPr id="67591" name="Rectangle 7">
            <a:extLst>
              <a:ext uri="{FF2B5EF4-FFF2-40B4-BE49-F238E27FC236}">
                <a16:creationId xmlns:a16="http://schemas.microsoft.com/office/drawing/2014/main" id="{39E89B5A-CD07-415A-926C-EF25E995D6E6}"/>
              </a:ext>
            </a:extLst>
          </p:cNvPr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de-AT" altLang="de-DE" sz="1600"/>
              <a:t>Digital</a:t>
            </a:r>
          </a:p>
          <a:p>
            <a:pPr>
              <a:lnSpc>
                <a:spcPct val="80000"/>
              </a:lnSpc>
            </a:pPr>
            <a:r>
              <a:rPr lang="de-AT" altLang="de-DE" sz="1600"/>
              <a:t>Ständig neue Modelle -&gt; Starker Preisverfall.</a:t>
            </a:r>
          </a:p>
          <a:p>
            <a:pPr>
              <a:lnSpc>
                <a:spcPct val="80000"/>
              </a:lnSpc>
            </a:pPr>
            <a:r>
              <a:rPr lang="de-AT" altLang="de-DE" sz="1600"/>
              <a:t>Auslöseverzögerung (auch das Speichern braucht Zeit)</a:t>
            </a:r>
          </a:p>
          <a:p>
            <a:pPr>
              <a:lnSpc>
                <a:spcPct val="80000"/>
              </a:lnSpc>
            </a:pPr>
            <a:r>
              <a:rPr lang="de-AT" altLang="de-DE" sz="1600"/>
              <a:t>Gebrauchte Objektive von Analogkameras nur bedingt geeignet.</a:t>
            </a:r>
          </a:p>
          <a:p>
            <a:pPr>
              <a:lnSpc>
                <a:spcPct val="80000"/>
              </a:lnSpc>
            </a:pPr>
            <a:r>
              <a:rPr lang="de-AT" altLang="de-DE" sz="1600"/>
              <a:t>Bildrauschen bei hoher Empfindlichkeit.</a:t>
            </a:r>
          </a:p>
          <a:p>
            <a:pPr>
              <a:lnSpc>
                <a:spcPct val="80000"/>
              </a:lnSpc>
            </a:pPr>
            <a:r>
              <a:rPr lang="de-AT" altLang="de-DE" sz="1600"/>
              <a:t>Bilder sofort verfügbar. Experimentieren leichter möglich.</a:t>
            </a:r>
          </a:p>
          <a:p>
            <a:pPr>
              <a:lnSpc>
                <a:spcPct val="80000"/>
              </a:lnSpc>
            </a:pPr>
            <a:r>
              <a:rPr lang="de-AT" altLang="de-DE" sz="1600"/>
              <a:t>Keine zwingenden  laufenden Kosten. Ausarbeitung einzelner Bilder nur bei Bedarf. </a:t>
            </a:r>
          </a:p>
          <a:p>
            <a:pPr>
              <a:lnSpc>
                <a:spcPct val="80000"/>
              </a:lnSpc>
            </a:pPr>
            <a:r>
              <a:rPr lang="de-AT" altLang="de-DE" sz="1600"/>
              <a:t>Bildbearbeitungsfunktionen z.T. bereits in der Kamera.</a:t>
            </a:r>
          </a:p>
          <a:p>
            <a:pPr>
              <a:lnSpc>
                <a:spcPct val="80000"/>
              </a:lnSpc>
            </a:pPr>
            <a:endParaRPr lang="de-AT" altLang="de-DE" sz="16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432</Words>
  <Application>Microsoft Office PowerPoint</Application>
  <PresentationFormat>Bildschirmpräsentation (4:3)</PresentationFormat>
  <Paragraphs>80</Paragraphs>
  <Slides>9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3" baseType="lpstr">
      <vt:lpstr>Arial</vt:lpstr>
      <vt:lpstr>Franklin Gothic Book</vt:lpstr>
      <vt:lpstr>Webdings</vt:lpstr>
      <vt:lpstr>Standarddesign</vt:lpstr>
      <vt:lpstr>Fotografieren  Worauf es ankommt</vt:lpstr>
      <vt:lpstr>Empfindlichkeit (ISO/ASA)</vt:lpstr>
      <vt:lpstr>Unterschiede bei Kameras</vt:lpstr>
      <vt:lpstr>Blende</vt:lpstr>
      <vt:lpstr>Belichtungszeit</vt:lpstr>
      <vt:lpstr>Brennweite</vt:lpstr>
      <vt:lpstr>Objektive</vt:lpstr>
      <vt:lpstr>Der Megapixel-Wahnsinn</vt:lpstr>
      <vt:lpstr>Vergleich Analog - Digital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Fotografieren  Worauf es ankommt</dc:title>
  <dc:creator>Oliver Mochmann</dc:creator>
  <cp:lastModifiedBy>Robert Klingenberg</cp:lastModifiedBy>
  <cp:revision>9</cp:revision>
  <dcterms:created xsi:type="dcterms:W3CDTF">2009-11-10T18:55:38Z</dcterms:created>
  <dcterms:modified xsi:type="dcterms:W3CDTF">2021-02-09T14:22:07Z</dcterms:modified>
</cp:coreProperties>
</file>